
<file path=[Content_Types].xml><?xml version="1.0" encoding="utf-8"?>
<Types xmlns="http://schemas.openxmlformats.org/package/2006/content-types">
  <Default Extension="gif" ContentType="image/gif"/>
  <Default Extension="jpeg" ContentType="image/jpeg"/>
  <Default Extension="mov" ContentType="video/quicktime"/>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62" r:id="rId3"/>
    <p:sldId id="257" r:id="rId4"/>
    <p:sldId id="260" r:id="rId5"/>
    <p:sldId id="261" r:id="rId6"/>
    <p:sldId id="263" r:id="rId7"/>
    <p:sldId id="265" r:id="rId8"/>
    <p:sldId id="258" r:id="rId9"/>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9507"/>
  </p:normalViewPr>
  <p:slideViewPr>
    <p:cSldViewPr snapToGrid="0">
      <p:cViewPr>
        <p:scale>
          <a:sx n="79" d="100"/>
          <a:sy n="79" d="100"/>
        </p:scale>
        <p:origin x="1760" y="48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image1.png>
</file>

<file path=ppt/media/image2.png>
</file>

<file path=ppt/media/image3.gif>
</file>

<file path=ppt/media/image4.png>
</file>

<file path=ppt/media/image5.pn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5D3919-F64C-AB4F-8993-4254D9C80FC1}" type="datetimeFigureOut">
              <a:rPr lang="en-IL" smtClean="0"/>
              <a:t>18/09/2023</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475D93-C666-4E4C-81CD-DE7FF83F31A7}" type="slidenum">
              <a:rPr lang="en-IL" smtClean="0"/>
              <a:t>‹#›</a:t>
            </a:fld>
            <a:endParaRPr lang="en-IL"/>
          </a:p>
        </p:txBody>
      </p:sp>
    </p:spTree>
    <p:extLst>
      <p:ext uri="{BB962C8B-B14F-4D97-AF65-F5344CB8AC3E}">
        <p14:creationId xmlns:p14="http://schemas.microsoft.com/office/powerpoint/2010/main" val="8964070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t>
            </a:r>
            <a:r>
              <a:rPr lang="en-IL" dirty="0"/>
              <a:t>ello world </a:t>
            </a:r>
          </a:p>
        </p:txBody>
      </p:sp>
      <p:sp>
        <p:nvSpPr>
          <p:cNvPr id="4" name="Slide Number Placeholder 3"/>
          <p:cNvSpPr>
            <a:spLocks noGrp="1"/>
          </p:cNvSpPr>
          <p:nvPr>
            <p:ph type="sldNum" sz="quarter" idx="5"/>
          </p:nvPr>
        </p:nvSpPr>
        <p:spPr/>
        <p:txBody>
          <a:bodyPr/>
          <a:lstStyle/>
          <a:p>
            <a:fld id="{CD475D93-C666-4E4C-81CD-DE7FF83F31A7}" type="slidenum">
              <a:rPr lang="en-IL" smtClean="0"/>
              <a:t>1</a:t>
            </a:fld>
            <a:endParaRPr lang="en-IL"/>
          </a:p>
        </p:txBody>
      </p:sp>
    </p:spTree>
    <p:extLst>
      <p:ext uri="{BB962C8B-B14F-4D97-AF65-F5344CB8AC3E}">
        <p14:creationId xmlns:p14="http://schemas.microsoft.com/office/powerpoint/2010/main" val="1274148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CD475D93-C666-4E4C-81CD-DE7FF83F31A7}" type="slidenum">
              <a:rPr lang="en-IL" smtClean="0"/>
              <a:t>2</a:t>
            </a:fld>
            <a:endParaRPr lang="en-IL"/>
          </a:p>
        </p:txBody>
      </p:sp>
    </p:spTree>
    <p:extLst>
      <p:ext uri="{BB962C8B-B14F-4D97-AF65-F5344CB8AC3E}">
        <p14:creationId xmlns:p14="http://schemas.microsoft.com/office/powerpoint/2010/main" val="2502711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03225" indent="-403225">
              <a:buFont typeface="Arial" panose="020B0604020202020204" pitchFamily="34" charset="0"/>
              <a:buChar char="•"/>
            </a:pPr>
            <a:r>
              <a:rPr lang="en-IL" sz="1200" dirty="0"/>
              <a:t>Tetriminos are spawned from the sky and fall to the ground at increasing speeds</a:t>
            </a:r>
          </a:p>
          <a:p>
            <a:pPr marL="403225" indent="-403225">
              <a:buFont typeface="Arial" panose="020B0604020202020204" pitchFamily="34" charset="0"/>
              <a:buChar char="•"/>
            </a:pPr>
            <a:r>
              <a:rPr lang="en-IL" sz="1200" dirty="0"/>
              <a:t>Must clear lines to survive a</a:t>
            </a:r>
            <a:r>
              <a:rPr lang="en-US" sz="1200" dirty="0" err="1"/>
              <a:t>nd</a:t>
            </a:r>
            <a:r>
              <a:rPr lang="en-IL" sz="1200" dirty="0"/>
              <a:t> score points!</a:t>
            </a:r>
          </a:p>
          <a:p>
            <a:endParaRPr lang="en-IL" dirty="0"/>
          </a:p>
          <a:p>
            <a:pPr marL="403225" indent="-403225">
              <a:buFont typeface="Arial" panose="020B0604020202020204" pitchFamily="34" charset="0"/>
              <a:buChar char="•"/>
            </a:pPr>
            <a:r>
              <a:rPr lang="en-IL" sz="1200" dirty="0"/>
              <a:t>A classic yet timeless game that remains a cultural icon</a:t>
            </a:r>
          </a:p>
          <a:p>
            <a:endParaRPr lang="en-IL" dirty="0"/>
          </a:p>
        </p:txBody>
      </p:sp>
      <p:sp>
        <p:nvSpPr>
          <p:cNvPr id="4" name="Slide Number Placeholder 3"/>
          <p:cNvSpPr>
            <a:spLocks noGrp="1"/>
          </p:cNvSpPr>
          <p:nvPr>
            <p:ph type="sldNum" sz="quarter" idx="5"/>
          </p:nvPr>
        </p:nvSpPr>
        <p:spPr/>
        <p:txBody>
          <a:bodyPr/>
          <a:lstStyle/>
          <a:p>
            <a:fld id="{CD475D93-C666-4E4C-81CD-DE7FF83F31A7}" type="slidenum">
              <a:rPr lang="en-IL" smtClean="0"/>
              <a:t>3</a:t>
            </a:fld>
            <a:endParaRPr lang="en-IL"/>
          </a:p>
        </p:txBody>
      </p:sp>
    </p:spTree>
    <p:extLst>
      <p:ext uri="{BB962C8B-B14F-4D97-AF65-F5344CB8AC3E}">
        <p14:creationId xmlns:p14="http://schemas.microsoft.com/office/powerpoint/2010/main" val="34138726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Reinforcement Learning (RL) is a type of machine learning paradigm where an agent learns to make decisions by interacting with an environment. The agent takes actions based on its current state and receives rewards or penalties, facilitating the learning of optimal behavior.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Specific methods used are shown on the poster</a:t>
            </a:r>
          </a:p>
          <a:p>
            <a:endParaRPr lang="en-IL" dirty="0"/>
          </a:p>
        </p:txBody>
      </p:sp>
      <p:sp>
        <p:nvSpPr>
          <p:cNvPr id="4" name="Slide Number Placeholder 3"/>
          <p:cNvSpPr>
            <a:spLocks noGrp="1"/>
          </p:cNvSpPr>
          <p:nvPr>
            <p:ph type="sldNum" sz="quarter" idx="5"/>
          </p:nvPr>
        </p:nvSpPr>
        <p:spPr/>
        <p:txBody>
          <a:bodyPr/>
          <a:lstStyle/>
          <a:p>
            <a:fld id="{CD475D93-C666-4E4C-81CD-DE7FF83F31A7}" type="slidenum">
              <a:rPr lang="en-IL" smtClean="0"/>
              <a:t>5</a:t>
            </a:fld>
            <a:endParaRPr lang="en-IL"/>
          </a:p>
        </p:txBody>
      </p:sp>
    </p:spTree>
    <p:extLst>
      <p:ext uri="{BB962C8B-B14F-4D97-AF65-F5344CB8AC3E}">
        <p14:creationId xmlns:p14="http://schemas.microsoft.com/office/powerpoint/2010/main" val="44120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L" dirty="0"/>
              <a:t>As for the results, none of the methods we tried for the real-time problem were successful, however we did notice slight improvement when we tried the immitation learning approach</a:t>
            </a:r>
          </a:p>
        </p:txBody>
      </p:sp>
      <p:sp>
        <p:nvSpPr>
          <p:cNvPr id="4" name="Slide Number Placeholder 3"/>
          <p:cNvSpPr>
            <a:spLocks noGrp="1"/>
          </p:cNvSpPr>
          <p:nvPr>
            <p:ph type="sldNum" sz="quarter" idx="5"/>
          </p:nvPr>
        </p:nvSpPr>
        <p:spPr/>
        <p:txBody>
          <a:bodyPr/>
          <a:lstStyle/>
          <a:p>
            <a:fld id="{CD475D93-C666-4E4C-81CD-DE7FF83F31A7}" type="slidenum">
              <a:rPr lang="en-IL" smtClean="0"/>
              <a:t>6</a:t>
            </a:fld>
            <a:endParaRPr lang="en-IL"/>
          </a:p>
        </p:txBody>
      </p:sp>
    </p:spTree>
    <p:extLst>
      <p:ext uri="{BB962C8B-B14F-4D97-AF65-F5344CB8AC3E}">
        <p14:creationId xmlns:p14="http://schemas.microsoft.com/office/powerpoint/2010/main" val="3720699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L" dirty="0"/>
          </a:p>
        </p:txBody>
      </p:sp>
      <p:sp>
        <p:nvSpPr>
          <p:cNvPr id="4" name="Slide Number Placeholder 3"/>
          <p:cNvSpPr>
            <a:spLocks noGrp="1"/>
          </p:cNvSpPr>
          <p:nvPr>
            <p:ph type="sldNum" sz="quarter" idx="5"/>
          </p:nvPr>
        </p:nvSpPr>
        <p:spPr/>
        <p:txBody>
          <a:bodyPr/>
          <a:lstStyle/>
          <a:p>
            <a:fld id="{CD475D93-C666-4E4C-81CD-DE7FF83F31A7}" type="slidenum">
              <a:rPr lang="en-IL" smtClean="0"/>
              <a:t>7</a:t>
            </a:fld>
            <a:endParaRPr lang="en-IL"/>
          </a:p>
        </p:txBody>
      </p:sp>
    </p:spTree>
    <p:extLst>
      <p:ext uri="{BB962C8B-B14F-4D97-AF65-F5344CB8AC3E}">
        <p14:creationId xmlns:p14="http://schemas.microsoft.com/office/powerpoint/2010/main" val="1850318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54BBE-65BD-113A-04C1-34D8EF5A66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5F0F4C0F-4DD8-E802-D388-5859236BBD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02C72B88-0D2C-2EEB-90D8-06604785E342}"/>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5" name="Footer Placeholder 4">
            <a:extLst>
              <a:ext uri="{FF2B5EF4-FFF2-40B4-BE49-F238E27FC236}">
                <a16:creationId xmlns:a16="http://schemas.microsoft.com/office/drawing/2014/main" id="{5985386D-5042-A8B1-DE2D-664153227730}"/>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9777A00A-30C6-AAC9-27D7-FA0F5BB6F758}"/>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29595304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8FFB9-F6D5-9EE2-5E24-DABA6B1D7B45}"/>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169CD1EC-CC70-28B1-FD59-C6569393CA4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69B2C8BF-37EC-739A-15DA-C5385D6FFEB6}"/>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5" name="Footer Placeholder 4">
            <a:extLst>
              <a:ext uri="{FF2B5EF4-FFF2-40B4-BE49-F238E27FC236}">
                <a16:creationId xmlns:a16="http://schemas.microsoft.com/office/drawing/2014/main" id="{03D66CE3-9AF1-1B6B-1C6D-66C119044EEE}"/>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19E6C82C-6647-6D54-DE2F-336D329C4D30}"/>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1433538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469A68-6DCC-17FF-2D19-9D31DBCDCBB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8B9C5A0E-73BD-5AF6-2346-B067B59A401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5BFFE744-7EEB-D18F-48BA-6669373C7FA5}"/>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5" name="Footer Placeholder 4">
            <a:extLst>
              <a:ext uri="{FF2B5EF4-FFF2-40B4-BE49-F238E27FC236}">
                <a16:creationId xmlns:a16="http://schemas.microsoft.com/office/drawing/2014/main" id="{FD0000E7-D9F9-D20E-CC81-149299F7DDA4}"/>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BB2BCEEE-11F7-8D7F-28AB-3086A6C7B438}"/>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1894621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D982B-272E-5EA5-D837-67CFE5D650AD}"/>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56B7D2FF-2C95-B70A-AF4F-A62C8DC10B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E2CBC95C-B102-C049-3C4D-6C20D4DC069A}"/>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5" name="Footer Placeholder 4">
            <a:extLst>
              <a:ext uri="{FF2B5EF4-FFF2-40B4-BE49-F238E27FC236}">
                <a16:creationId xmlns:a16="http://schemas.microsoft.com/office/drawing/2014/main" id="{1B919F30-518A-F963-DF07-4F88E9FBB88B}"/>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FB25AAA-ADF0-53CE-5F37-20F8E3554979}"/>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6982496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5C737-FF74-76BC-3243-3FC8B2F868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35AF54BB-461A-5EFC-50E3-2F1AD097B1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D21DF8-A340-D0F3-1284-5EE0B23DE3AF}"/>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5" name="Footer Placeholder 4">
            <a:extLst>
              <a:ext uri="{FF2B5EF4-FFF2-40B4-BE49-F238E27FC236}">
                <a16:creationId xmlns:a16="http://schemas.microsoft.com/office/drawing/2014/main" id="{67A6C999-67AC-8700-670E-BCF67D8485BE}"/>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E99FEE0E-8012-BEA5-8789-9612627995F0}"/>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27205390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A92A1-8D2E-7526-A63B-E3422A7A1E6F}"/>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ABF54B4E-3612-FCF8-0880-6DAE13CDE5B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331B30EE-10D2-98EF-C8C9-7285F4843A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4412663F-DE3C-AB43-9AA7-B897E983AE48}"/>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6" name="Footer Placeholder 5">
            <a:extLst>
              <a:ext uri="{FF2B5EF4-FFF2-40B4-BE49-F238E27FC236}">
                <a16:creationId xmlns:a16="http://schemas.microsoft.com/office/drawing/2014/main" id="{EC37EE6A-4208-425D-F36A-332479CA93AE}"/>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45D55530-23E7-55D1-AE12-28FF1664B244}"/>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185766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741D2-F4B8-5209-CF36-A28FE64464E8}"/>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DD89E11C-8A74-E38E-B323-ADAFE5EC83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B25DEF-F970-F4A7-2012-5039C02A8A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4BBB453A-B632-ED5A-C727-453070B68F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1B3F2B-6299-3CE2-7539-948457A3E1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C3E4AE1E-90C2-414B-5628-6BDA61CF1C7D}"/>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8" name="Footer Placeholder 7">
            <a:extLst>
              <a:ext uri="{FF2B5EF4-FFF2-40B4-BE49-F238E27FC236}">
                <a16:creationId xmlns:a16="http://schemas.microsoft.com/office/drawing/2014/main" id="{052661FB-82FF-084F-EDAF-62B5E30F2567}"/>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9DDD0784-FB5C-AD88-EC99-62340E628D4A}"/>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2707980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C1F52-BACD-522E-0C7E-E2109B95E0AF}"/>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242ADB7A-27B3-6C76-8CD6-72A52BA63E4F}"/>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4" name="Footer Placeholder 3">
            <a:extLst>
              <a:ext uri="{FF2B5EF4-FFF2-40B4-BE49-F238E27FC236}">
                <a16:creationId xmlns:a16="http://schemas.microsoft.com/office/drawing/2014/main" id="{FC9C1167-E067-5867-C10C-C42E9C7E417D}"/>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0F8529B4-58F0-041B-3CEC-0FE558C13F3A}"/>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18528695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185278-0CF8-B17F-B34F-586D14073E51}"/>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3" name="Footer Placeholder 2">
            <a:extLst>
              <a:ext uri="{FF2B5EF4-FFF2-40B4-BE49-F238E27FC236}">
                <a16:creationId xmlns:a16="http://schemas.microsoft.com/office/drawing/2014/main" id="{1814314F-A989-6195-EB01-08544FC4F15C}"/>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88FCECB8-5DA7-88C6-C0CC-385C54FF9063}"/>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2561630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44F2E-3659-DBE6-11B3-E989D01117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C976B0BF-D2B8-106D-A01B-73D4070521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88D235A9-8394-CC80-8870-A8A2B7E973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829CBC-C023-B1E3-F3C6-B411EDFDBD9E}"/>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6" name="Footer Placeholder 5">
            <a:extLst>
              <a:ext uri="{FF2B5EF4-FFF2-40B4-BE49-F238E27FC236}">
                <a16:creationId xmlns:a16="http://schemas.microsoft.com/office/drawing/2014/main" id="{5E192E32-F6BB-E7E9-B352-C72AB0DF6517}"/>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7F656AA4-09EF-B77F-310B-385931E25495}"/>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3112042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6AF3B-2B67-D7DB-B4F7-5F01EE9EBE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73A44C8D-2810-FF47-B979-3B9B835925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6B48F150-BA18-3FC9-C15C-2DCBEFC949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54C000-BC9C-CC8D-62FD-FCF50E3EB250}"/>
              </a:ext>
            </a:extLst>
          </p:cNvPr>
          <p:cNvSpPr>
            <a:spLocks noGrp="1"/>
          </p:cNvSpPr>
          <p:nvPr>
            <p:ph type="dt" sz="half" idx="10"/>
          </p:nvPr>
        </p:nvSpPr>
        <p:spPr/>
        <p:txBody>
          <a:bodyPr/>
          <a:lstStyle/>
          <a:p>
            <a:fld id="{837AC359-27E4-0C41-B885-162D771EF059}" type="datetimeFigureOut">
              <a:rPr lang="en-IL" smtClean="0"/>
              <a:t>14/09/2023</a:t>
            </a:fld>
            <a:endParaRPr lang="en-IL"/>
          </a:p>
        </p:txBody>
      </p:sp>
      <p:sp>
        <p:nvSpPr>
          <p:cNvPr id="6" name="Footer Placeholder 5">
            <a:extLst>
              <a:ext uri="{FF2B5EF4-FFF2-40B4-BE49-F238E27FC236}">
                <a16:creationId xmlns:a16="http://schemas.microsoft.com/office/drawing/2014/main" id="{CF438DEE-E7F6-9057-BB58-C9EE80E1A15D}"/>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BE95C98C-9998-4AE9-2678-BBD001969B29}"/>
              </a:ext>
            </a:extLst>
          </p:cNvPr>
          <p:cNvSpPr>
            <a:spLocks noGrp="1"/>
          </p:cNvSpPr>
          <p:nvPr>
            <p:ph type="sldNum" sz="quarter" idx="12"/>
          </p:nvPr>
        </p:nvSpPr>
        <p:spPr/>
        <p:txBody>
          <a:bodyPr/>
          <a:lstStyle/>
          <a:p>
            <a:fld id="{E939D47B-6E9F-4447-9DF8-12BBEBA66519}" type="slidenum">
              <a:rPr lang="en-IL" smtClean="0"/>
              <a:t>‹#›</a:t>
            </a:fld>
            <a:endParaRPr lang="en-IL"/>
          </a:p>
        </p:txBody>
      </p:sp>
    </p:spTree>
    <p:extLst>
      <p:ext uri="{BB962C8B-B14F-4D97-AF65-F5344CB8AC3E}">
        <p14:creationId xmlns:p14="http://schemas.microsoft.com/office/powerpoint/2010/main" val="35257843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67D3FD-5DEF-0EB5-0677-7722E8EAB9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328CB4BD-7AA4-F54D-1735-4464C5D195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46692540-990C-76B0-627A-C747E7C6A5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7AC359-27E4-0C41-B885-162D771EF059}" type="datetimeFigureOut">
              <a:rPr lang="en-IL" smtClean="0"/>
              <a:t>14/09/2023</a:t>
            </a:fld>
            <a:endParaRPr lang="en-IL"/>
          </a:p>
        </p:txBody>
      </p:sp>
      <p:sp>
        <p:nvSpPr>
          <p:cNvPr id="5" name="Footer Placeholder 4">
            <a:extLst>
              <a:ext uri="{FF2B5EF4-FFF2-40B4-BE49-F238E27FC236}">
                <a16:creationId xmlns:a16="http://schemas.microsoft.com/office/drawing/2014/main" id="{9B063CC8-3565-7F66-3FD2-3A61A7C5F82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89C9AB1C-F529-3C84-7C4F-EA8BE5C91D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39D47B-6E9F-4447-9DF8-12BBEBA66519}" type="slidenum">
              <a:rPr lang="en-IL" smtClean="0"/>
              <a:t>‹#›</a:t>
            </a:fld>
            <a:endParaRPr lang="en-IL"/>
          </a:p>
        </p:txBody>
      </p:sp>
    </p:spTree>
    <p:extLst>
      <p:ext uri="{BB962C8B-B14F-4D97-AF65-F5344CB8AC3E}">
        <p14:creationId xmlns:p14="http://schemas.microsoft.com/office/powerpoint/2010/main" val="22819331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gif"/><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5.wdp"/></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video" Target="../media/media1.mov"/><Relationship Id="rId1" Type="http://schemas.microsoft.com/office/2007/relationships/media" Target="../media/media1.mov"/><Relationship Id="rId6" Type="http://schemas.microsoft.com/office/2007/relationships/hdphoto" Target="../media/hdphoto5.wdp"/><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0000"/>
            <a:lum/>
            <a:extLst>
              <a:ext uri="{BEBA8EAE-BF5A-486C-A8C5-ECC9F3942E4B}">
                <a14:imgProps xmlns:a14="http://schemas.microsoft.com/office/drawing/2010/main">
                  <a14:imgLayer r:embed="rId4">
                    <a14:imgEffect>
                      <a14:sharpenSoften amount="-78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7" name="Rounded Rectangle 6">
            <a:extLst>
              <a:ext uri="{FF2B5EF4-FFF2-40B4-BE49-F238E27FC236}">
                <a16:creationId xmlns:a16="http://schemas.microsoft.com/office/drawing/2014/main" id="{A0CEAA82-728F-6961-150B-EFB2CA9DFEF0}"/>
              </a:ext>
            </a:extLst>
          </p:cNvPr>
          <p:cNvSpPr/>
          <p:nvPr/>
        </p:nvSpPr>
        <p:spPr>
          <a:xfrm>
            <a:off x="1524000" y="1400174"/>
            <a:ext cx="9143999" cy="3586163"/>
          </a:xfrm>
          <a:prstGeom prst="roundRect">
            <a:avLst>
              <a:gd name="adj" fmla="val 13480"/>
            </a:avLst>
          </a:prstGeom>
          <a:solidFill>
            <a:schemeClr val="accent1">
              <a:lumMod val="50000"/>
            </a:schemeClr>
          </a:solidFill>
          <a:ln>
            <a:solidFill>
              <a:schemeClr val="bg1"/>
            </a:solidFill>
          </a:ln>
          <a:effectLst/>
          <a:scene3d>
            <a:camera prst="orthographicFront"/>
            <a:lightRig rig="threeP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 name="Title 1">
            <a:extLst>
              <a:ext uri="{FF2B5EF4-FFF2-40B4-BE49-F238E27FC236}">
                <a16:creationId xmlns:a16="http://schemas.microsoft.com/office/drawing/2014/main" id="{DF9A5CDD-CF0C-29AD-295F-7934F93AC319}"/>
              </a:ext>
            </a:extLst>
          </p:cNvPr>
          <p:cNvSpPr>
            <a:spLocks noGrp="1"/>
          </p:cNvSpPr>
          <p:nvPr>
            <p:ph type="ctrTitle"/>
          </p:nvPr>
        </p:nvSpPr>
        <p:spPr/>
        <p:txBody>
          <a:bodyPr>
            <a:normAutofit/>
          </a:bodyPr>
          <a:lstStyle/>
          <a:p>
            <a:r>
              <a:rPr lang="en-IL" sz="4800" dirty="0">
                <a:solidFill>
                  <a:schemeClr val="bg1"/>
                </a:solidFill>
                <a:latin typeface="SF Pro Display Medium" pitchFamily="2" charset="0"/>
                <a:ea typeface="SF Pro Display Medium" pitchFamily="2" charset="0"/>
                <a:cs typeface="SF Pro Display Medium" pitchFamily="2" charset="0"/>
              </a:rPr>
              <a:t>Reinforcement Learning Methods </a:t>
            </a:r>
            <a:r>
              <a:rPr lang="en-IL" sz="4400" dirty="0">
                <a:solidFill>
                  <a:schemeClr val="bg1"/>
                </a:solidFill>
                <a:latin typeface="SF Pro Display Medium" pitchFamily="2" charset="0"/>
                <a:ea typeface="SF Pro Display Medium" pitchFamily="2" charset="0"/>
                <a:cs typeface="SF Pro Display Medium" pitchFamily="2" charset="0"/>
              </a:rPr>
              <a:t>for</a:t>
            </a:r>
            <a:r>
              <a:rPr lang="en-IL" dirty="0">
                <a:latin typeface="SF Pro Display Medium" pitchFamily="2" charset="0"/>
                <a:ea typeface="SF Pro Display Medium" pitchFamily="2" charset="0"/>
                <a:cs typeface="SF Pro Display Medium" pitchFamily="2" charset="0"/>
              </a:rPr>
              <a:t> </a:t>
            </a:r>
            <a:r>
              <a:rPr lang="en-IL" dirty="0">
                <a:solidFill>
                  <a:srgbClr val="FFC000"/>
                </a:solidFill>
                <a:effectLst>
                  <a:glow rad="63500">
                    <a:schemeClr val="accent4">
                      <a:satMod val="175000"/>
                      <a:alpha val="40000"/>
                    </a:schemeClr>
                  </a:glow>
                </a:effectLst>
                <a:latin typeface="Nordique Inline" panose="020F0502020204030204" pitchFamily="34" charset="0"/>
                <a:ea typeface="Apple Color Emoji" pitchFamily="2" charset="0"/>
                <a:cs typeface="Nordique Inline" panose="020F0502020204030204" pitchFamily="34" charset="0"/>
              </a:rPr>
              <a:t>Tetris</a:t>
            </a:r>
            <a:r>
              <a:rPr lang="en-IL" sz="5400" dirty="0">
                <a:latin typeface="Nordique Inline" panose="020F0502020204030204" pitchFamily="34" charset="0"/>
                <a:ea typeface="Apple Color Emoji" pitchFamily="2" charset="0"/>
                <a:cs typeface="Nordique Inline" panose="020F0502020204030204" pitchFamily="34" charset="0"/>
              </a:rPr>
              <a:t> </a:t>
            </a:r>
            <a:r>
              <a:rPr lang="en-IL" sz="5400" dirty="0">
                <a:solidFill>
                  <a:schemeClr val="accent4">
                    <a:lumMod val="60000"/>
                    <a:lumOff val="40000"/>
                  </a:schemeClr>
                </a:solidFill>
                <a:effectLst>
                  <a:glow rad="63500">
                    <a:schemeClr val="accent4">
                      <a:satMod val="175000"/>
                      <a:alpha val="40000"/>
                    </a:schemeClr>
                  </a:glow>
                </a:effectLst>
                <a:latin typeface="Nordique Inline" panose="020F0502020204030204" pitchFamily="34" charset="0"/>
                <a:ea typeface="Apple Color Emoji" pitchFamily="2" charset="0"/>
                <a:cs typeface="Nordique Inline" panose="020F0502020204030204" pitchFamily="34" charset="0"/>
              </a:rPr>
              <a:t>NES</a:t>
            </a:r>
            <a:endParaRPr lang="en-IL" dirty="0">
              <a:solidFill>
                <a:schemeClr val="accent4">
                  <a:lumMod val="60000"/>
                  <a:lumOff val="40000"/>
                </a:schemeClr>
              </a:solidFill>
              <a:effectLst>
                <a:glow rad="63500">
                  <a:schemeClr val="accent4">
                    <a:satMod val="175000"/>
                    <a:alpha val="40000"/>
                  </a:schemeClr>
                </a:glow>
              </a:effectLst>
              <a:latin typeface="Nordique Inline" panose="020F0502020204030204" pitchFamily="34" charset="0"/>
              <a:ea typeface="Apple Color Emoji" pitchFamily="2" charset="0"/>
              <a:cs typeface="Nordique Inline" panose="020F0502020204030204" pitchFamily="34" charset="0"/>
            </a:endParaRPr>
          </a:p>
        </p:txBody>
      </p:sp>
      <p:sp>
        <p:nvSpPr>
          <p:cNvPr id="3" name="Subtitle 2">
            <a:extLst>
              <a:ext uri="{FF2B5EF4-FFF2-40B4-BE49-F238E27FC236}">
                <a16:creationId xmlns:a16="http://schemas.microsoft.com/office/drawing/2014/main" id="{85DC4218-85E9-0F97-2221-5340FFFDA09A}"/>
              </a:ext>
            </a:extLst>
          </p:cNvPr>
          <p:cNvSpPr>
            <a:spLocks noGrp="1"/>
          </p:cNvSpPr>
          <p:nvPr>
            <p:ph type="subTitle" idx="1"/>
          </p:nvPr>
        </p:nvSpPr>
        <p:spPr>
          <a:xfrm>
            <a:off x="1524000" y="3787774"/>
            <a:ext cx="9144000" cy="1655762"/>
          </a:xfrm>
        </p:spPr>
        <p:txBody>
          <a:bodyPr/>
          <a:lstStyle/>
          <a:p>
            <a:r>
              <a:rPr lang="en-IL" dirty="0">
                <a:solidFill>
                  <a:schemeClr val="bg1">
                    <a:lumMod val="85000"/>
                  </a:schemeClr>
                </a:solidFill>
                <a:latin typeface="SF Pro Rounded" pitchFamily="2" charset="0"/>
                <a:ea typeface="SF Pro Rounded" pitchFamily="2" charset="0"/>
                <a:cs typeface="SF Pro Rounded" pitchFamily="2" charset="0"/>
              </a:rPr>
              <a:t>Noam Manaker Morag	Itai Bear</a:t>
            </a:r>
          </a:p>
          <a:p>
            <a:r>
              <a:rPr lang="en-IL" dirty="0">
                <a:solidFill>
                  <a:schemeClr val="bg1">
                    <a:lumMod val="85000"/>
                  </a:schemeClr>
                </a:solidFill>
                <a:latin typeface="SF Pro Rounded" pitchFamily="2" charset="0"/>
                <a:ea typeface="SF Pro Rounded" pitchFamily="2" charset="0"/>
                <a:cs typeface="SF Pro Rounded" pitchFamily="2" charset="0"/>
              </a:rPr>
              <a:t>Department of Computer Science, University of Haifa</a:t>
            </a:r>
          </a:p>
        </p:txBody>
      </p:sp>
    </p:spTree>
    <p:extLst>
      <p:ext uri="{BB962C8B-B14F-4D97-AF65-F5344CB8AC3E}">
        <p14:creationId xmlns:p14="http://schemas.microsoft.com/office/powerpoint/2010/main" val="54585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123"/>
            <a:lum/>
            <a:extLst>
              <a:ext uri="{BEBA8EAE-BF5A-486C-A8C5-ECC9F3942E4B}">
                <a14:imgProps xmlns:a14="http://schemas.microsoft.com/office/drawing/2010/main">
                  <a14:imgLayer r:embed="rId4">
                    <a14:imgEffect>
                      <a14:sharpenSoften amount="-8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A103533-BA2D-532E-874B-2C1117E04DBF}"/>
              </a:ext>
            </a:extLst>
          </p:cNvPr>
          <p:cNvSpPr/>
          <p:nvPr/>
        </p:nvSpPr>
        <p:spPr>
          <a:xfrm>
            <a:off x="945356" y="664368"/>
            <a:ext cx="10301288" cy="5529263"/>
          </a:xfrm>
          <a:prstGeom prst="roundRect">
            <a:avLst>
              <a:gd name="adj" fmla="val 8425"/>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IL" dirty="0">
              <a:solidFill>
                <a:schemeClr val="bg1">
                  <a:lumMod val="85000"/>
                </a:schemeClr>
              </a:solidFill>
            </a:endParaRPr>
          </a:p>
        </p:txBody>
      </p:sp>
      <p:sp>
        <p:nvSpPr>
          <p:cNvPr id="7" name="Title 1">
            <a:extLst>
              <a:ext uri="{FF2B5EF4-FFF2-40B4-BE49-F238E27FC236}">
                <a16:creationId xmlns:a16="http://schemas.microsoft.com/office/drawing/2014/main" id="{68E29B93-1BB3-AA56-147A-8D97F53FBF0D}"/>
              </a:ext>
            </a:extLst>
          </p:cNvPr>
          <p:cNvSpPr>
            <a:spLocks noGrp="1"/>
          </p:cNvSpPr>
          <p:nvPr>
            <p:ph type="title"/>
          </p:nvPr>
        </p:nvSpPr>
        <p:spPr>
          <a:xfrm>
            <a:off x="1259681" y="685798"/>
            <a:ext cx="9986963" cy="1325563"/>
          </a:xfrm>
        </p:spPr>
        <p:txBody>
          <a:bodyPr/>
          <a:lstStyle/>
          <a:p>
            <a:r>
              <a:rPr lang="en-IL" dirty="0">
                <a:latin typeface="Assistant" pitchFamily="2" charset="-79"/>
                <a:ea typeface="SF Pro Rounded" pitchFamily="2" charset="0"/>
                <a:cs typeface="Assistant" pitchFamily="2" charset="-79"/>
              </a:rPr>
              <a:t>Project Definition</a:t>
            </a:r>
          </a:p>
        </p:txBody>
      </p:sp>
      <p:sp>
        <p:nvSpPr>
          <p:cNvPr id="8" name="TextBox 7">
            <a:extLst>
              <a:ext uri="{FF2B5EF4-FFF2-40B4-BE49-F238E27FC236}">
                <a16:creationId xmlns:a16="http://schemas.microsoft.com/office/drawing/2014/main" id="{1DA25318-C399-CB90-EADF-E1FBB4D5F750}"/>
              </a:ext>
            </a:extLst>
          </p:cNvPr>
          <p:cNvSpPr txBox="1"/>
          <p:nvPr/>
        </p:nvSpPr>
        <p:spPr>
          <a:xfrm>
            <a:off x="1259681" y="2011361"/>
            <a:ext cx="9672638" cy="2693045"/>
          </a:xfrm>
          <a:prstGeom prst="rect">
            <a:avLst/>
          </a:prstGeom>
          <a:noFill/>
        </p:spPr>
        <p:txBody>
          <a:bodyPr wrap="square" rtlCol="0">
            <a:spAutoFit/>
          </a:bodyPr>
          <a:lstStyle/>
          <a:p>
            <a:pPr marL="514350" indent="-514350">
              <a:buFont typeface="+mj-lt"/>
              <a:buAutoNum type="arabicPeriod"/>
            </a:pPr>
            <a:r>
              <a:rPr lang="en-IL" sz="3200" dirty="0"/>
              <a:t>Create an AI agent that plays the game of Tetris at a professional level</a:t>
            </a:r>
          </a:p>
          <a:p>
            <a:pPr marL="403225" indent="-403225">
              <a:buFont typeface="+mj-lt"/>
              <a:buAutoNum type="arabicPeriod"/>
            </a:pPr>
            <a:endParaRPr lang="en-IL" sz="900" dirty="0"/>
          </a:p>
          <a:p>
            <a:pPr marL="514350" indent="-514350">
              <a:buFont typeface="+mj-lt"/>
              <a:buAutoNum type="arabicPeriod"/>
            </a:pPr>
            <a:r>
              <a:rPr lang="en-IL" sz="3200" dirty="0"/>
              <a:t>Explore and utilize different methods and techniques in Reinforcement Learning</a:t>
            </a:r>
          </a:p>
          <a:p>
            <a:pPr marL="403225" indent="-403225">
              <a:buFont typeface="Arial" panose="020B0604020202020204" pitchFamily="34" charset="0"/>
              <a:buChar char="•"/>
            </a:pPr>
            <a:endParaRPr lang="en-IL" sz="3200" dirty="0"/>
          </a:p>
        </p:txBody>
      </p:sp>
    </p:spTree>
    <p:extLst>
      <p:ext uri="{BB962C8B-B14F-4D97-AF65-F5344CB8AC3E}">
        <p14:creationId xmlns:p14="http://schemas.microsoft.com/office/powerpoint/2010/main" val="15170894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123"/>
            <a:lum/>
            <a:extLst>
              <a:ext uri="{BEBA8EAE-BF5A-486C-A8C5-ECC9F3942E4B}">
                <a14:imgProps xmlns:a14="http://schemas.microsoft.com/office/drawing/2010/main">
                  <a14:imgLayer r:embed="rId4">
                    <a14:imgEffect>
                      <a14:sharpenSoften amount="-8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A103533-BA2D-532E-874B-2C1117E04DBF}"/>
              </a:ext>
            </a:extLst>
          </p:cNvPr>
          <p:cNvSpPr/>
          <p:nvPr/>
        </p:nvSpPr>
        <p:spPr>
          <a:xfrm>
            <a:off x="945356" y="664368"/>
            <a:ext cx="10301288" cy="5529263"/>
          </a:xfrm>
          <a:prstGeom prst="roundRect">
            <a:avLst>
              <a:gd name="adj" fmla="val 8425"/>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IL" dirty="0">
              <a:solidFill>
                <a:schemeClr val="bg1">
                  <a:lumMod val="85000"/>
                </a:schemeClr>
              </a:solidFill>
            </a:endParaRPr>
          </a:p>
        </p:txBody>
      </p:sp>
      <p:sp>
        <p:nvSpPr>
          <p:cNvPr id="7" name="Title 1">
            <a:extLst>
              <a:ext uri="{FF2B5EF4-FFF2-40B4-BE49-F238E27FC236}">
                <a16:creationId xmlns:a16="http://schemas.microsoft.com/office/drawing/2014/main" id="{68E29B93-1BB3-AA56-147A-8D97F53FBF0D}"/>
              </a:ext>
            </a:extLst>
          </p:cNvPr>
          <p:cNvSpPr>
            <a:spLocks noGrp="1"/>
          </p:cNvSpPr>
          <p:nvPr>
            <p:ph type="title"/>
          </p:nvPr>
        </p:nvSpPr>
        <p:spPr>
          <a:xfrm>
            <a:off x="1259681" y="685798"/>
            <a:ext cx="9986963" cy="1325563"/>
          </a:xfrm>
        </p:spPr>
        <p:txBody>
          <a:bodyPr/>
          <a:lstStyle/>
          <a:p>
            <a:r>
              <a:rPr lang="en-IL" dirty="0">
                <a:latin typeface="Assistant" pitchFamily="2" charset="-79"/>
                <a:ea typeface="SF Pro Rounded" pitchFamily="2" charset="0"/>
                <a:cs typeface="Assistant" pitchFamily="2" charset="-79"/>
              </a:rPr>
              <a:t>Tetris NES</a:t>
            </a:r>
          </a:p>
        </p:txBody>
      </p:sp>
      <p:pic>
        <p:nvPicPr>
          <p:cNvPr id="2054" name="Picture 6">
            <a:extLst>
              <a:ext uri="{FF2B5EF4-FFF2-40B4-BE49-F238E27FC236}">
                <a16:creationId xmlns:a16="http://schemas.microsoft.com/office/drawing/2014/main" id="{8E52DE3B-4104-F157-1E21-F962C45B25F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897061"/>
            <a:ext cx="4652656" cy="389524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DA25318-C399-CB90-EADF-E1FBB4D5F750}"/>
              </a:ext>
            </a:extLst>
          </p:cNvPr>
          <p:cNvSpPr txBox="1"/>
          <p:nvPr/>
        </p:nvSpPr>
        <p:spPr>
          <a:xfrm>
            <a:off x="1259681" y="2011361"/>
            <a:ext cx="4652656" cy="2385268"/>
          </a:xfrm>
          <a:prstGeom prst="rect">
            <a:avLst/>
          </a:prstGeom>
          <a:noFill/>
        </p:spPr>
        <p:txBody>
          <a:bodyPr wrap="square" rtlCol="0">
            <a:spAutoFit/>
          </a:bodyPr>
          <a:lstStyle/>
          <a:p>
            <a:pPr marL="403225" indent="-403225">
              <a:buFont typeface="Arial" panose="020B0604020202020204" pitchFamily="34" charset="0"/>
              <a:buChar char="•"/>
            </a:pPr>
            <a:r>
              <a:rPr lang="en-IL" sz="2800" dirty="0"/>
              <a:t>A classic yet timeless game that remains a cultural icon</a:t>
            </a:r>
          </a:p>
          <a:p>
            <a:pPr marL="403225" indent="-403225">
              <a:buFont typeface="Arial" panose="020B0604020202020204" pitchFamily="34" charset="0"/>
              <a:buChar char="•"/>
            </a:pPr>
            <a:endParaRPr lang="en-IL" sz="900" dirty="0"/>
          </a:p>
          <a:p>
            <a:pPr marL="403225" indent="-403225">
              <a:buFont typeface="Arial" panose="020B0604020202020204" pitchFamily="34" charset="0"/>
              <a:buChar char="•"/>
            </a:pPr>
            <a:r>
              <a:rPr lang="en-IL" sz="2800" dirty="0"/>
              <a:t>Released in 1989 for the Nintendo Entertainment System (NES)</a:t>
            </a:r>
          </a:p>
        </p:txBody>
      </p:sp>
    </p:spTree>
    <p:extLst>
      <p:ext uri="{BB962C8B-B14F-4D97-AF65-F5344CB8AC3E}">
        <p14:creationId xmlns:p14="http://schemas.microsoft.com/office/powerpoint/2010/main" val="560138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0123"/>
            <a:lum/>
            <a:extLst>
              <a:ext uri="{BEBA8EAE-BF5A-486C-A8C5-ECC9F3942E4B}">
                <a14:imgProps xmlns:a14="http://schemas.microsoft.com/office/drawing/2010/main">
                  <a14:imgLayer r:embed="rId3">
                    <a14:imgEffect>
                      <a14:sharpenSoften amount="-8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A103533-BA2D-532E-874B-2C1117E04DBF}"/>
              </a:ext>
            </a:extLst>
          </p:cNvPr>
          <p:cNvSpPr/>
          <p:nvPr/>
        </p:nvSpPr>
        <p:spPr>
          <a:xfrm>
            <a:off x="945356" y="664368"/>
            <a:ext cx="10301288" cy="5529263"/>
          </a:xfrm>
          <a:prstGeom prst="roundRect">
            <a:avLst>
              <a:gd name="adj" fmla="val 8425"/>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IL" dirty="0">
              <a:solidFill>
                <a:schemeClr val="bg1">
                  <a:lumMod val="85000"/>
                </a:schemeClr>
              </a:solidFill>
            </a:endParaRPr>
          </a:p>
        </p:txBody>
      </p:sp>
      <p:sp>
        <p:nvSpPr>
          <p:cNvPr id="7" name="Title 1">
            <a:extLst>
              <a:ext uri="{FF2B5EF4-FFF2-40B4-BE49-F238E27FC236}">
                <a16:creationId xmlns:a16="http://schemas.microsoft.com/office/drawing/2014/main" id="{68E29B93-1BB3-AA56-147A-8D97F53FBF0D}"/>
              </a:ext>
            </a:extLst>
          </p:cNvPr>
          <p:cNvSpPr>
            <a:spLocks noGrp="1"/>
          </p:cNvSpPr>
          <p:nvPr>
            <p:ph type="title"/>
          </p:nvPr>
        </p:nvSpPr>
        <p:spPr>
          <a:xfrm>
            <a:off x="1259681" y="685798"/>
            <a:ext cx="9986963" cy="1325563"/>
          </a:xfrm>
        </p:spPr>
        <p:txBody>
          <a:bodyPr/>
          <a:lstStyle/>
          <a:p>
            <a:r>
              <a:rPr lang="en-IL" dirty="0">
                <a:latin typeface="Assistant" pitchFamily="2" charset="-79"/>
                <a:ea typeface="SF Pro Rounded" pitchFamily="2" charset="0"/>
                <a:cs typeface="Assistant" pitchFamily="2" charset="-79"/>
              </a:rPr>
              <a:t>Two Tetris Problems</a:t>
            </a:r>
          </a:p>
        </p:txBody>
      </p:sp>
      <p:grpSp>
        <p:nvGrpSpPr>
          <p:cNvPr id="6" name="Group 5">
            <a:extLst>
              <a:ext uri="{FF2B5EF4-FFF2-40B4-BE49-F238E27FC236}">
                <a16:creationId xmlns:a16="http://schemas.microsoft.com/office/drawing/2014/main" id="{0BB9FDB1-163B-FBCE-BB70-E7D94174BA8C}"/>
              </a:ext>
            </a:extLst>
          </p:cNvPr>
          <p:cNvGrpSpPr/>
          <p:nvPr/>
        </p:nvGrpSpPr>
        <p:grpSpPr>
          <a:xfrm>
            <a:off x="1418934" y="2040257"/>
            <a:ext cx="9354132" cy="3126960"/>
            <a:chOff x="1418934" y="2040257"/>
            <a:chExt cx="9354132" cy="3126960"/>
          </a:xfrm>
        </p:grpSpPr>
        <p:sp>
          <p:nvSpPr>
            <p:cNvPr id="9" name="Freeform 8">
              <a:extLst>
                <a:ext uri="{FF2B5EF4-FFF2-40B4-BE49-F238E27FC236}">
                  <a16:creationId xmlns:a16="http://schemas.microsoft.com/office/drawing/2014/main" id="{8F711595-DAE9-F913-1847-78D1EA725953}"/>
                </a:ext>
              </a:extLst>
            </p:cNvPr>
            <p:cNvSpPr/>
            <p:nvPr/>
          </p:nvSpPr>
          <p:spPr>
            <a:xfrm>
              <a:off x="1418934" y="2040257"/>
              <a:ext cx="4519880" cy="673914"/>
            </a:xfrm>
            <a:custGeom>
              <a:avLst/>
              <a:gdLst>
                <a:gd name="connsiteX0" fmla="*/ 0 w 4519880"/>
                <a:gd name="connsiteY0" fmla="*/ 0 h 1238400"/>
                <a:gd name="connsiteX1" fmla="*/ 4519880 w 4519880"/>
                <a:gd name="connsiteY1" fmla="*/ 0 h 1238400"/>
                <a:gd name="connsiteX2" fmla="*/ 4519880 w 4519880"/>
                <a:gd name="connsiteY2" fmla="*/ 1238400 h 1238400"/>
                <a:gd name="connsiteX3" fmla="*/ 0 w 4519880"/>
                <a:gd name="connsiteY3" fmla="*/ 1238400 h 1238400"/>
                <a:gd name="connsiteX4" fmla="*/ 0 w 4519880"/>
                <a:gd name="connsiteY4" fmla="*/ 0 h 12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9880" h="1238400">
                  <a:moveTo>
                    <a:pt x="0" y="0"/>
                  </a:moveTo>
                  <a:lnTo>
                    <a:pt x="4519880" y="0"/>
                  </a:lnTo>
                  <a:lnTo>
                    <a:pt x="4519880" y="1238400"/>
                  </a:lnTo>
                  <a:lnTo>
                    <a:pt x="0" y="1238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0688" tIns="97536" rIns="170688" bIns="97536" numCol="1" spcCol="1270" anchor="ctr" anchorCtr="0">
              <a:noAutofit/>
            </a:bodyPr>
            <a:lstStyle/>
            <a:p>
              <a:pPr marL="0" lvl="0" indent="0" algn="ctr" defTabSz="1066800" rtl="0">
                <a:lnSpc>
                  <a:spcPct val="90000"/>
                </a:lnSpc>
                <a:spcBef>
                  <a:spcPct val="0"/>
                </a:spcBef>
                <a:spcAft>
                  <a:spcPct val="35000"/>
                </a:spcAft>
                <a:buNone/>
              </a:pPr>
              <a:r>
                <a:rPr lang="en-US" sz="2800" kern="1200" dirty="0"/>
                <a:t>Real-Time Gameplay</a:t>
              </a:r>
            </a:p>
          </p:txBody>
        </p:sp>
        <p:sp>
          <p:nvSpPr>
            <p:cNvPr id="10" name="Freeform 9">
              <a:extLst>
                <a:ext uri="{FF2B5EF4-FFF2-40B4-BE49-F238E27FC236}">
                  <a16:creationId xmlns:a16="http://schemas.microsoft.com/office/drawing/2014/main" id="{057EDBD5-6FF7-681F-3454-E35AF2EC35CD}"/>
                </a:ext>
              </a:extLst>
            </p:cNvPr>
            <p:cNvSpPr/>
            <p:nvPr/>
          </p:nvSpPr>
          <p:spPr>
            <a:xfrm>
              <a:off x="1418934" y="2714171"/>
              <a:ext cx="4519880" cy="2453046"/>
            </a:xfrm>
            <a:custGeom>
              <a:avLst/>
              <a:gdLst>
                <a:gd name="connsiteX0" fmla="*/ 0 w 4519880"/>
                <a:gd name="connsiteY0" fmla="*/ 0 h 1888560"/>
                <a:gd name="connsiteX1" fmla="*/ 4519880 w 4519880"/>
                <a:gd name="connsiteY1" fmla="*/ 0 h 1888560"/>
                <a:gd name="connsiteX2" fmla="*/ 4519880 w 4519880"/>
                <a:gd name="connsiteY2" fmla="*/ 1888560 h 1888560"/>
                <a:gd name="connsiteX3" fmla="*/ 0 w 4519880"/>
                <a:gd name="connsiteY3" fmla="*/ 1888560 h 1888560"/>
                <a:gd name="connsiteX4" fmla="*/ 0 w 4519880"/>
                <a:gd name="connsiteY4" fmla="*/ 0 h 1888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9880" h="1888560">
                  <a:moveTo>
                    <a:pt x="0" y="0"/>
                  </a:moveTo>
                  <a:lnTo>
                    <a:pt x="4519880" y="0"/>
                  </a:lnTo>
                  <a:lnTo>
                    <a:pt x="4519880" y="1888560"/>
                  </a:lnTo>
                  <a:lnTo>
                    <a:pt x="0" y="18885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28016" tIns="128016" rIns="170688" bIns="192024" numCol="1" spcCol="1270" anchor="t" anchorCtr="0">
              <a:noAutofit/>
            </a:bodyPr>
            <a:lstStyle/>
            <a:p>
              <a:pPr marL="228600" lvl="1" indent="-228600" algn="l" defTabSz="1066800" rtl="0">
                <a:lnSpc>
                  <a:spcPct val="90000"/>
                </a:lnSpc>
                <a:spcBef>
                  <a:spcPct val="0"/>
                </a:spcBef>
                <a:spcAft>
                  <a:spcPct val="15000"/>
                </a:spcAft>
                <a:buChar char="•"/>
              </a:pPr>
              <a:r>
                <a:rPr lang="en-US" sz="2400" kern="1200" dirty="0"/>
                <a:t>An agent decides on an action (or no action) for each frame of th</a:t>
              </a:r>
              <a:r>
                <a:rPr lang="en-US" sz="2400" dirty="0"/>
                <a:t>e game</a:t>
              </a:r>
              <a:endParaRPr lang="en-US" sz="2400" kern="1200" dirty="0"/>
            </a:p>
            <a:p>
              <a:pPr marL="228600" lvl="1" indent="-228600" algn="l" defTabSz="1066800" rtl="0">
                <a:lnSpc>
                  <a:spcPct val="90000"/>
                </a:lnSpc>
                <a:spcBef>
                  <a:spcPct val="0"/>
                </a:spcBef>
                <a:spcAft>
                  <a:spcPct val="15000"/>
                </a:spcAft>
                <a:buChar char="•"/>
              </a:pPr>
              <a:r>
                <a:rPr lang="en-US" sz="2400" kern="1200" dirty="0"/>
                <a:t>Hard and unsolved problem to this day</a:t>
              </a:r>
            </a:p>
          </p:txBody>
        </p:sp>
        <p:sp>
          <p:nvSpPr>
            <p:cNvPr id="11" name="Freeform 10">
              <a:extLst>
                <a:ext uri="{FF2B5EF4-FFF2-40B4-BE49-F238E27FC236}">
                  <a16:creationId xmlns:a16="http://schemas.microsoft.com/office/drawing/2014/main" id="{5AF7EF1A-4F65-B5AA-BDFA-6FA5F2F98140}"/>
                </a:ext>
              </a:extLst>
            </p:cNvPr>
            <p:cNvSpPr/>
            <p:nvPr/>
          </p:nvSpPr>
          <p:spPr>
            <a:xfrm>
              <a:off x="6253186" y="2040257"/>
              <a:ext cx="4519880" cy="673914"/>
            </a:xfrm>
            <a:custGeom>
              <a:avLst/>
              <a:gdLst>
                <a:gd name="connsiteX0" fmla="*/ 0 w 4519880"/>
                <a:gd name="connsiteY0" fmla="*/ 0 h 1238400"/>
                <a:gd name="connsiteX1" fmla="*/ 4519880 w 4519880"/>
                <a:gd name="connsiteY1" fmla="*/ 0 h 1238400"/>
                <a:gd name="connsiteX2" fmla="*/ 4519880 w 4519880"/>
                <a:gd name="connsiteY2" fmla="*/ 1238400 h 1238400"/>
                <a:gd name="connsiteX3" fmla="*/ 0 w 4519880"/>
                <a:gd name="connsiteY3" fmla="*/ 1238400 h 1238400"/>
                <a:gd name="connsiteX4" fmla="*/ 0 w 4519880"/>
                <a:gd name="connsiteY4" fmla="*/ 0 h 1238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9880" h="1238400">
                  <a:moveTo>
                    <a:pt x="0" y="0"/>
                  </a:moveTo>
                  <a:lnTo>
                    <a:pt x="4519880" y="0"/>
                  </a:lnTo>
                  <a:lnTo>
                    <a:pt x="4519880" y="1238400"/>
                  </a:lnTo>
                  <a:lnTo>
                    <a:pt x="0" y="12384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800" kern="1200" dirty="0"/>
                <a:t>Per-Tetrimino Gameplay</a:t>
              </a:r>
            </a:p>
          </p:txBody>
        </p:sp>
        <p:sp>
          <p:nvSpPr>
            <p:cNvPr id="12" name="Freeform 11">
              <a:extLst>
                <a:ext uri="{FF2B5EF4-FFF2-40B4-BE49-F238E27FC236}">
                  <a16:creationId xmlns:a16="http://schemas.microsoft.com/office/drawing/2014/main" id="{8CEAD093-E9B7-4E98-0FFA-0FCDD7EB4B8A}"/>
                </a:ext>
              </a:extLst>
            </p:cNvPr>
            <p:cNvSpPr/>
            <p:nvPr/>
          </p:nvSpPr>
          <p:spPr>
            <a:xfrm>
              <a:off x="6253186" y="2714171"/>
              <a:ext cx="4519880" cy="2453046"/>
            </a:xfrm>
            <a:custGeom>
              <a:avLst/>
              <a:gdLst>
                <a:gd name="connsiteX0" fmla="*/ 0 w 4519880"/>
                <a:gd name="connsiteY0" fmla="*/ 0 h 1888560"/>
                <a:gd name="connsiteX1" fmla="*/ 4519880 w 4519880"/>
                <a:gd name="connsiteY1" fmla="*/ 0 h 1888560"/>
                <a:gd name="connsiteX2" fmla="*/ 4519880 w 4519880"/>
                <a:gd name="connsiteY2" fmla="*/ 1888560 h 1888560"/>
                <a:gd name="connsiteX3" fmla="*/ 0 w 4519880"/>
                <a:gd name="connsiteY3" fmla="*/ 1888560 h 1888560"/>
                <a:gd name="connsiteX4" fmla="*/ 0 w 4519880"/>
                <a:gd name="connsiteY4" fmla="*/ 0 h 1888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19880" h="1888560">
                  <a:moveTo>
                    <a:pt x="0" y="0"/>
                  </a:moveTo>
                  <a:lnTo>
                    <a:pt x="4519880" y="0"/>
                  </a:lnTo>
                  <a:lnTo>
                    <a:pt x="4519880" y="1888560"/>
                  </a:lnTo>
                  <a:lnTo>
                    <a:pt x="0" y="1888560"/>
                  </a:lnTo>
                  <a:lnTo>
                    <a:pt x="0" y="0"/>
                  </a:lnTo>
                  <a:close/>
                </a:path>
              </a:pathLst>
            </a:cu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An agent decides only on the final position of a spawned tetrimino</a:t>
              </a:r>
            </a:p>
            <a:p>
              <a:pPr marL="228600" lvl="1" indent="-228600" algn="l" defTabSz="1066800">
                <a:lnSpc>
                  <a:spcPct val="90000"/>
                </a:lnSpc>
                <a:spcBef>
                  <a:spcPct val="0"/>
                </a:spcBef>
                <a:spcAft>
                  <a:spcPct val="15000"/>
                </a:spcAft>
                <a:buChar char="•"/>
              </a:pPr>
              <a:r>
                <a:rPr lang="en-US" sz="2400" kern="1200" dirty="0"/>
                <a:t>Has been solved using a Particle Swarm Optimization method</a:t>
              </a:r>
            </a:p>
          </p:txBody>
        </p:sp>
      </p:grpSp>
    </p:spTree>
    <p:extLst>
      <p:ext uri="{BB962C8B-B14F-4D97-AF65-F5344CB8AC3E}">
        <p14:creationId xmlns:p14="http://schemas.microsoft.com/office/powerpoint/2010/main" val="2239494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123"/>
            <a:lum/>
            <a:extLst>
              <a:ext uri="{BEBA8EAE-BF5A-486C-A8C5-ECC9F3942E4B}">
                <a14:imgProps xmlns:a14="http://schemas.microsoft.com/office/drawing/2010/main">
                  <a14:imgLayer r:embed="rId4">
                    <a14:imgEffect>
                      <a14:sharpenSoften amount="-8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A103533-BA2D-532E-874B-2C1117E04DBF}"/>
              </a:ext>
            </a:extLst>
          </p:cNvPr>
          <p:cNvSpPr/>
          <p:nvPr/>
        </p:nvSpPr>
        <p:spPr>
          <a:xfrm>
            <a:off x="945356" y="664368"/>
            <a:ext cx="10301288" cy="5529263"/>
          </a:xfrm>
          <a:prstGeom prst="roundRect">
            <a:avLst>
              <a:gd name="adj" fmla="val 8425"/>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IL" dirty="0">
              <a:solidFill>
                <a:schemeClr val="bg1">
                  <a:lumMod val="85000"/>
                </a:schemeClr>
              </a:solidFill>
            </a:endParaRPr>
          </a:p>
        </p:txBody>
      </p:sp>
      <p:sp>
        <p:nvSpPr>
          <p:cNvPr id="7" name="Title 1">
            <a:extLst>
              <a:ext uri="{FF2B5EF4-FFF2-40B4-BE49-F238E27FC236}">
                <a16:creationId xmlns:a16="http://schemas.microsoft.com/office/drawing/2014/main" id="{68E29B93-1BB3-AA56-147A-8D97F53FBF0D}"/>
              </a:ext>
            </a:extLst>
          </p:cNvPr>
          <p:cNvSpPr>
            <a:spLocks noGrp="1"/>
          </p:cNvSpPr>
          <p:nvPr>
            <p:ph type="title"/>
          </p:nvPr>
        </p:nvSpPr>
        <p:spPr>
          <a:xfrm>
            <a:off x="1259681" y="685798"/>
            <a:ext cx="9986963" cy="1325563"/>
          </a:xfrm>
        </p:spPr>
        <p:txBody>
          <a:bodyPr/>
          <a:lstStyle/>
          <a:p>
            <a:r>
              <a:rPr lang="en-IL" dirty="0">
                <a:latin typeface="SF Pro Rounded" pitchFamily="2" charset="0"/>
                <a:ea typeface="SF Pro Rounded" pitchFamily="2" charset="0"/>
                <a:cs typeface="SF Pro Rounded" pitchFamily="2" charset="0"/>
              </a:rPr>
              <a:t>Reinforcement Learning</a:t>
            </a:r>
          </a:p>
        </p:txBody>
      </p:sp>
      <p:sp>
        <p:nvSpPr>
          <p:cNvPr id="8" name="TextBox 7">
            <a:extLst>
              <a:ext uri="{FF2B5EF4-FFF2-40B4-BE49-F238E27FC236}">
                <a16:creationId xmlns:a16="http://schemas.microsoft.com/office/drawing/2014/main" id="{1DA25318-C399-CB90-EADF-E1FBB4D5F750}"/>
              </a:ext>
            </a:extLst>
          </p:cNvPr>
          <p:cNvSpPr txBox="1"/>
          <p:nvPr/>
        </p:nvSpPr>
        <p:spPr>
          <a:xfrm>
            <a:off x="1259681" y="2011361"/>
            <a:ext cx="9855994" cy="830997"/>
          </a:xfrm>
          <a:prstGeom prst="rect">
            <a:avLst/>
          </a:prstGeom>
          <a:noFill/>
        </p:spPr>
        <p:txBody>
          <a:bodyPr wrap="square" rtlCol="0">
            <a:spAutoFit/>
          </a:bodyPr>
          <a:lstStyle/>
          <a:p>
            <a:pPr marL="403225" indent="-403225">
              <a:buFont typeface="Arial" panose="020B0604020202020204" pitchFamily="34" charset="0"/>
              <a:buChar char="•"/>
            </a:pPr>
            <a:r>
              <a:rPr lang="en-US" sz="2400" dirty="0"/>
              <a:t>A type of machine learning paradigm</a:t>
            </a:r>
          </a:p>
          <a:p>
            <a:pPr marL="403225" indent="-403225">
              <a:buFont typeface="Arial" panose="020B0604020202020204" pitchFamily="34" charset="0"/>
              <a:buChar char="•"/>
            </a:pPr>
            <a:r>
              <a:rPr lang="en-US" sz="2400" dirty="0"/>
              <a:t>An agent learns to make decisions by interacting with the environment</a:t>
            </a:r>
          </a:p>
        </p:txBody>
      </p:sp>
      <p:pic>
        <p:nvPicPr>
          <p:cNvPr id="2" name="Picture 4">
            <a:extLst>
              <a:ext uri="{FF2B5EF4-FFF2-40B4-BE49-F238E27FC236}">
                <a16:creationId xmlns:a16="http://schemas.microsoft.com/office/drawing/2014/main" id="{18C62D07-04A2-000B-BEFB-05DE52D41B08}"/>
              </a:ext>
            </a:extLst>
          </p:cNvPr>
          <p:cNvPicPr>
            <a:picLocks noChangeAspect="1" noChangeArrowheads="1"/>
          </p:cNvPicPr>
          <p:nvPr/>
        </p:nvPicPr>
        <p:blipFill>
          <a:blip r:embed="rId5">
            <a:alphaModFix/>
            <a:extLst>
              <a:ext uri="{28A0092B-C50C-407E-A947-70E740481C1C}">
                <a14:useLocalDpi xmlns:a14="http://schemas.microsoft.com/office/drawing/2010/main" val="0"/>
              </a:ext>
            </a:extLst>
          </a:blip>
          <a:srcRect/>
          <a:stretch>
            <a:fillRect/>
          </a:stretch>
        </p:blipFill>
        <p:spPr bwMode="auto">
          <a:xfrm>
            <a:off x="2597396" y="2993571"/>
            <a:ext cx="6997208" cy="26960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4397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0123"/>
            <a:lum/>
            <a:extLst>
              <a:ext uri="{BEBA8EAE-BF5A-486C-A8C5-ECC9F3942E4B}">
                <a14:imgProps xmlns:a14="http://schemas.microsoft.com/office/drawing/2010/main">
                  <a14:imgLayer r:embed="rId4">
                    <a14:imgEffect>
                      <a14:sharpenSoften amount="-8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A103533-BA2D-532E-874B-2C1117E04DBF}"/>
              </a:ext>
            </a:extLst>
          </p:cNvPr>
          <p:cNvSpPr/>
          <p:nvPr/>
        </p:nvSpPr>
        <p:spPr>
          <a:xfrm>
            <a:off x="945356" y="664368"/>
            <a:ext cx="10301288" cy="5529263"/>
          </a:xfrm>
          <a:prstGeom prst="roundRect">
            <a:avLst>
              <a:gd name="adj" fmla="val 8425"/>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IL" dirty="0">
              <a:solidFill>
                <a:schemeClr val="bg1">
                  <a:lumMod val="85000"/>
                </a:schemeClr>
              </a:solidFill>
            </a:endParaRPr>
          </a:p>
        </p:txBody>
      </p:sp>
      <p:sp>
        <p:nvSpPr>
          <p:cNvPr id="7" name="Title 1">
            <a:extLst>
              <a:ext uri="{FF2B5EF4-FFF2-40B4-BE49-F238E27FC236}">
                <a16:creationId xmlns:a16="http://schemas.microsoft.com/office/drawing/2014/main" id="{68E29B93-1BB3-AA56-147A-8D97F53FBF0D}"/>
              </a:ext>
            </a:extLst>
          </p:cNvPr>
          <p:cNvSpPr>
            <a:spLocks noGrp="1"/>
          </p:cNvSpPr>
          <p:nvPr>
            <p:ph type="title"/>
          </p:nvPr>
        </p:nvSpPr>
        <p:spPr>
          <a:xfrm>
            <a:off x="1259681" y="685798"/>
            <a:ext cx="9986963" cy="1325563"/>
          </a:xfrm>
        </p:spPr>
        <p:txBody>
          <a:bodyPr/>
          <a:lstStyle/>
          <a:p>
            <a:r>
              <a:rPr lang="en-IL" dirty="0">
                <a:latin typeface="SF Pro Rounded" pitchFamily="2" charset="0"/>
                <a:ea typeface="SF Pro Rounded" pitchFamily="2" charset="0"/>
                <a:cs typeface="SF Pro Rounded" pitchFamily="2" charset="0"/>
              </a:rPr>
              <a:t>Results</a:t>
            </a:r>
          </a:p>
        </p:txBody>
      </p:sp>
      <p:sp>
        <p:nvSpPr>
          <p:cNvPr id="8" name="TextBox 7">
            <a:extLst>
              <a:ext uri="{FF2B5EF4-FFF2-40B4-BE49-F238E27FC236}">
                <a16:creationId xmlns:a16="http://schemas.microsoft.com/office/drawing/2014/main" id="{1DA25318-C399-CB90-EADF-E1FBB4D5F750}"/>
              </a:ext>
            </a:extLst>
          </p:cNvPr>
          <p:cNvSpPr txBox="1"/>
          <p:nvPr/>
        </p:nvSpPr>
        <p:spPr>
          <a:xfrm>
            <a:off x="1259681" y="2011361"/>
            <a:ext cx="9855994" cy="1815882"/>
          </a:xfrm>
          <a:prstGeom prst="rect">
            <a:avLst/>
          </a:prstGeom>
          <a:noFill/>
        </p:spPr>
        <p:txBody>
          <a:bodyPr wrap="square" rtlCol="0">
            <a:spAutoFit/>
          </a:bodyPr>
          <a:lstStyle/>
          <a:p>
            <a:pPr marL="403225" indent="-403225">
              <a:buFont typeface="Arial" panose="020B0604020202020204" pitchFamily="34" charset="0"/>
              <a:buChar char="•"/>
            </a:pPr>
            <a:r>
              <a:rPr lang="en-US" sz="2800" dirty="0"/>
              <a:t>We had no success with the Real-Time problem</a:t>
            </a:r>
          </a:p>
          <a:p>
            <a:pPr marL="403225" indent="-403225">
              <a:buFont typeface="Arial" panose="020B0604020202020204" pitchFamily="34" charset="0"/>
              <a:buChar char="•"/>
            </a:pPr>
            <a:r>
              <a:rPr lang="en-US" sz="2800" dirty="0"/>
              <a:t>As for the Per-Tetrimino problem, we reimplemented a former non-RL solution and expanded on the work by training an expert level agent using RL.</a:t>
            </a:r>
          </a:p>
        </p:txBody>
      </p:sp>
    </p:spTree>
    <p:extLst>
      <p:ext uri="{BB962C8B-B14F-4D97-AF65-F5344CB8AC3E}">
        <p14:creationId xmlns:p14="http://schemas.microsoft.com/office/powerpoint/2010/main" val="3954218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5">
            <a:alphaModFix amt="40123"/>
            <a:lum/>
            <a:extLst>
              <a:ext uri="{BEBA8EAE-BF5A-486C-A8C5-ECC9F3942E4B}">
                <a14:imgProps xmlns:a14="http://schemas.microsoft.com/office/drawing/2010/main">
                  <a14:imgLayer r:embed="rId6">
                    <a14:imgEffect>
                      <a14:sharpenSoften amount="-8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A103533-BA2D-532E-874B-2C1117E04DBF}"/>
              </a:ext>
            </a:extLst>
          </p:cNvPr>
          <p:cNvSpPr/>
          <p:nvPr/>
        </p:nvSpPr>
        <p:spPr>
          <a:xfrm>
            <a:off x="945356" y="664368"/>
            <a:ext cx="10301288" cy="5529263"/>
          </a:xfrm>
          <a:prstGeom prst="roundRect">
            <a:avLst>
              <a:gd name="adj" fmla="val 8425"/>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IL" dirty="0">
              <a:solidFill>
                <a:schemeClr val="bg1">
                  <a:lumMod val="85000"/>
                </a:schemeClr>
              </a:solidFill>
            </a:endParaRPr>
          </a:p>
        </p:txBody>
      </p:sp>
      <p:pic>
        <p:nvPicPr>
          <p:cNvPr id="2" name="TetrisDemo_rl" descr="TetrisDemo_rl">
            <a:hlinkClick r:id="" action="ppaction://media"/>
            <a:extLst>
              <a:ext uri="{FF2B5EF4-FFF2-40B4-BE49-F238E27FC236}">
                <a16:creationId xmlns:a16="http://schemas.microsoft.com/office/drawing/2014/main" id="{FFEBB8DA-4128-2E0C-C218-1DB9F348C0AA}"/>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943600" y="1043441"/>
            <a:ext cx="4557486" cy="4771118"/>
          </a:xfrm>
          <a:prstGeom prst="rect">
            <a:avLst/>
          </a:prstGeom>
        </p:spPr>
      </p:pic>
      <p:sp>
        <p:nvSpPr>
          <p:cNvPr id="6" name="TextBox 5">
            <a:extLst>
              <a:ext uri="{FF2B5EF4-FFF2-40B4-BE49-F238E27FC236}">
                <a16:creationId xmlns:a16="http://schemas.microsoft.com/office/drawing/2014/main" id="{59EABF5F-F4BD-1D40-0045-C20A4FBAD6F6}"/>
              </a:ext>
            </a:extLst>
          </p:cNvPr>
          <p:cNvSpPr txBox="1"/>
          <p:nvPr/>
        </p:nvSpPr>
        <p:spPr>
          <a:xfrm>
            <a:off x="1411571" y="1366896"/>
            <a:ext cx="4065815" cy="2062103"/>
          </a:xfrm>
          <a:prstGeom prst="rect">
            <a:avLst/>
          </a:prstGeom>
          <a:noFill/>
        </p:spPr>
        <p:txBody>
          <a:bodyPr wrap="square" rtlCol="0">
            <a:spAutoFit/>
          </a:bodyPr>
          <a:lstStyle/>
          <a:p>
            <a:r>
              <a:rPr lang="en-IL" sz="3200" dirty="0">
                <a:latin typeface="SF Pro Rounded" pitchFamily="2" charset="0"/>
                <a:ea typeface="SF Pro Rounded" pitchFamily="2" charset="0"/>
                <a:cs typeface="SF Pro Rounded" pitchFamily="2" charset="0"/>
              </a:rPr>
              <a:t>Demo of our trained RL agent playing Tetris with a per-tetrimino gameplay</a:t>
            </a:r>
          </a:p>
        </p:txBody>
      </p:sp>
    </p:spTree>
    <p:extLst>
      <p:ext uri="{BB962C8B-B14F-4D97-AF65-F5344CB8AC3E}">
        <p14:creationId xmlns:p14="http://schemas.microsoft.com/office/powerpoint/2010/main" val="1258829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57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D7A0C-A391-F1CC-6575-A595505B8C4B}"/>
              </a:ext>
            </a:extLst>
          </p:cNvPr>
          <p:cNvSpPr>
            <a:spLocks noGrp="1"/>
          </p:cNvSpPr>
          <p:nvPr>
            <p:ph type="title"/>
          </p:nvPr>
        </p:nvSpPr>
        <p:spPr/>
        <p:txBody>
          <a:bodyPr/>
          <a:lstStyle/>
          <a:p>
            <a:endParaRPr lang="en-IL" dirty="0"/>
          </a:p>
        </p:txBody>
      </p:sp>
      <p:sp>
        <p:nvSpPr>
          <p:cNvPr id="3" name="Content Placeholder 2">
            <a:extLst>
              <a:ext uri="{FF2B5EF4-FFF2-40B4-BE49-F238E27FC236}">
                <a16:creationId xmlns:a16="http://schemas.microsoft.com/office/drawing/2014/main" id="{4C239693-716D-EACC-FAD2-1EE4CD398F86}"/>
              </a:ext>
            </a:extLst>
          </p:cNvPr>
          <p:cNvSpPr>
            <a:spLocks noGrp="1"/>
          </p:cNvSpPr>
          <p:nvPr>
            <p:ph idx="1"/>
          </p:nvPr>
        </p:nvSpPr>
        <p:spPr/>
        <p:txBody>
          <a:bodyPr/>
          <a:lstStyle/>
          <a:p>
            <a:endParaRPr lang="en-IL"/>
          </a:p>
        </p:txBody>
      </p:sp>
    </p:spTree>
    <p:extLst>
      <p:ext uri="{BB962C8B-B14F-4D97-AF65-F5344CB8AC3E}">
        <p14:creationId xmlns:p14="http://schemas.microsoft.com/office/powerpoint/2010/main" val="15634255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5931</TotalTime>
  <Words>316</Words>
  <Application>Microsoft Macintosh PowerPoint</Application>
  <PresentationFormat>Widescreen</PresentationFormat>
  <Paragraphs>39</Paragraphs>
  <Slides>8</Slides>
  <Notes>6</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Assistant</vt:lpstr>
      <vt:lpstr>Calibri</vt:lpstr>
      <vt:lpstr>Calibri Light</vt:lpstr>
      <vt:lpstr>Nordique Inline</vt:lpstr>
      <vt:lpstr>SF Pro Display Medium</vt:lpstr>
      <vt:lpstr>SF Pro Rounded</vt:lpstr>
      <vt:lpstr>Office Theme</vt:lpstr>
      <vt:lpstr>Reinforcement Learning Methods for Tetris NES</vt:lpstr>
      <vt:lpstr>Project Definition</vt:lpstr>
      <vt:lpstr>Tetris NES</vt:lpstr>
      <vt:lpstr>Two Tetris Problems</vt:lpstr>
      <vt:lpstr>Reinforcement Learning</vt:lpstr>
      <vt:lpstr>Results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Reinforcement Learning Methods for Tetris NES</dc:title>
  <dc:creator>איתי בר</dc:creator>
  <cp:lastModifiedBy>איתי בר</cp:lastModifiedBy>
  <cp:revision>3</cp:revision>
  <dcterms:created xsi:type="dcterms:W3CDTF">2023-09-14T17:04:46Z</dcterms:created>
  <dcterms:modified xsi:type="dcterms:W3CDTF">2023-09-18T19:56:30Z</dcterms:modified>
</cp:coreProperties>
</file>

<file path=docProps/thumbnail.jpeg>
</file>